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7"/>
  </p:notesMasterIdLst>
  <p:sldIdLst>
    <p:sldId id="256" r:id="rId3"/>
    <p:sldId id="359" r:id="rId4"/>
    <p:sldId id="360" r:id="rId5"/>
    <p:sldId id="3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59"/>
            <p14:sldId id="360"/>
            <p14:sldId id="3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3556" autoAdjust="0"/>
  </p:normalViewPr>
  <p:slideViewPr>
    <p:cSldViewPr snapToGrid="0">
      <p:cViewPr varScale="1">
        <p:scale>
          <a:sx n="66" d="100"/>
          <a:sy n="66" d="100"/>
        </p:scale>
        <p:origin x="79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1762316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3</a:t>
            </a:fld>
            <a:endParaRPr lang="en-US"/>
          </a:p>
        </p:txBody>
      </p:sp>
    </p:spTree>
    <p:extLst>
      <p:ext uri="{BB962C8B-B14F-4D97-AF65-F5344CB8AC3E}">
        <p14:creationId xmlns:p14="http://schemas.microsoft.com/office/powerpoint/2010/main" val="2176928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4</a:t>
            </a:fld>
            <a:endParaRPr lang="en-US"/>
          </a:p>
        </p:txBody>
      </p:sp>
    </p:spTree>
    <p:extLst>
      <p:ext uri="{BB962C8B-B14F-4D97-AF65-F5344CB8AC3E}">
        <p14:creationId xmlns:p14="http://schemas.microsoft.com/office/powerpoint/2010/main" val="328740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82611"/>
            <a:ext cx="9959628" cy="1200329"/>
          </a:xfrm>
          <a:prstGeom prst="rect">
            <a:avLst/>
          </a:prstGeom>
          <a:noFill/>
        </p:spPr>
        <p:txBody>
          <a:bodyPr wrap="square" rtlCol="0">
            <a:spAutoFit/>
          </a:bodyPr>
          <a:lstStyle/>
          <a:p>
            <a:r>
              <a:rPr lang="en-US" sz="3600" b="1" dirty="0" smtClean="0">
                <a:solidFill>
                  <a:schemeClr val="bg1"/>
                </a:solidFill>
                <a:effectLst>
                  <a:outerShdw blurRad="38100" dist="38100" dir="2700000" algn="tl">
                    <a:srgbClr val="000000">
                      <a:alpha val="43137"/>
                    </a:srgbClr>
                  </a:outerShdw>
                </a:effectLst>
              </a:rPr>
              <a:t>C4. </a:t>
            </a:r>
            <a:r>
              <a:rPr lang="en-US" sz="3600" b="1" dirty="0">
                <a:solidFill>
                  <a:schemeClr val="bg1"/>
                </a:solidFill>
                <a:effectLst>
                  <a:outerShdw blurRad="38100" dist="38100" dir="2700000" algn="tl">
                    <a:srgbClr val="000000">
                      <a:alpha val="43137"/>
                    </a:srgbClr>
                  </a:outerShdw>
                </a:effectLst>
              </a:rPr>
              <a:t>Highlighting professional and development </a:t>
            </a:r>
            <a:r>
              <a:rPr lang="en-US" sz="3600" b="1" dirty="0" smtClean="0">
                <a:solidFill>
                  <a:schemeClr val="bg1"/>
                </a:solidFill>
                <a:effectLst>
                  <a:outerShdw blurRad="38100" dist="38100" dir="2700000" algn="tl">
                    <a:srgbClr val="000000">
                      <a:alpha val="43137"/>
                    </a:srgbClr>
                  </a:outerShdw>
                </a:effectLst>
              </a:rPr>
              <a:t>goals</a:t>
            </a:r>
            <a:endParaRPr lang="en-US" sz="3600" b="1" dirty="0">
              <a:solidFill>
                <a:schemeClr val="bg1"/>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248423" y="1407891"/>
            <a:ext cx="11597642" cy="4855716"/>
          </a:xfrm>
        </p:spPr>
        <p:txBody>
          <a:bodyPr>
            <a:noAutofit/>
          </a:bodyPr>
          <a:lstStyle/>
          <a:p>
            <a:pPr algn="just">
              <a:lnSpc>
                <a:spcPct val="114000"/>
              </a:lnSpc>
              <a:spcBef>
                <a:spcPts val="0"/>
              </a:spcBef>
              <a:spcAft>
                <a:spcPts val="1000"/>
              </a:spcAft>
            </a:pPr>
            <a:r>
              <a:rPr lang="en-US" sz="2000" b="1" i="1" dirty="0">
                <a:solidFill>
                  <a:schemeClr val="tx1"/>
                </a:solidFill>
                <a:ea typeface="Calibri" panose="020F0502020204030204" pitchFamily="34" charset="0"/>
                <a:cs typeface="Calibri" panose="020F0502020204030204" pitchFamily="34" charset="0"/>
              </a:rPr>
              <a:t> “Who fails to plan is planning to fail” Winston Churchill</a:t>
            </a:r>
            <a:endParaRPr lang="en-US" sz="2000" dirty="0">
              <a:solidFill>
                <a:schemeClr val="tx1"/>
              </a:solidFill>
              <a:ea typeface="Calibri" panose="020F0502020204030204" pitchFamily="34" charset="0"/>
              <a:cs typeface="Times New Roman" panose="02020603050405020304" pitchFamily="18" charset="0"/>
            </a:endParaRPr>
          </a:p>
          <a:p>
            <a:pPr algn="just">
              <a:lnSpc>
                <a:spcPct val="114000"/>
              </a:lnSpc>
              <a:spcBef>
                <a:spcPts val="0"/>
              </a:spcBef>
              <a:spcAft>
                <a:spcPts val="1000"/>
              </a:spcAft>
            </a:pPr>
            <a:r>
              <a:rPr lang="en-US" sz="2000" dirty="0">
                <a:solidFill>
                  <a:schemeClr val="tx1"/>
                </a:solidFill>
                <a:ea typeface="Calibri" panose="020F0502020204030204" pitchFamily="34" charset="0"/>
                <a:cs typeface="Calibri" panose="020F0502020204030204" pitchFamily="34" charset="0"/>
              </a:rPr>
              <a:t>To go further on both professional and personal levels, applicants can create and implement a list or plan of goals they want to reach in order to enhance their performance and effectiveness. </a:t>
            </a:r>
            <a:endParaRPr lang="en-US" sz="2000" dirty="0">
              <a:solidFill>
                <a:schemeClr val="tx1"/>
              </a:solidFill>
              <a:ea typeface="Calibri" panose="020F0502020204030204" pitchFamily="34" charset="0"/>
              <a:cs typeface="Times New Roman" panose="02020603050405020304" pitchFamily="18" charset="0"/>
            </a:endParaRPr>
          </a:p>
          <a:p>
            <a:pPr algn="just">
              <a:lnSpc>
                <a:spcPct val="114000"/>
              </a:lnSpc>
              <a:spcBef>
                <a:spcPts val="0"/>
              </a:spcBef>
              <a:spcAft>
                <a:spcPts val="1000"/>
              </a:spcAft>
            </a:pPr>
            <a:r>
              <a:rPr lang="en-US" sz="2000" dirty="0">
                <a:solidFill>
                  <a:schemeClr val="tx1"/>
                </a:solidFill>
                <a:ea typeface="Calibri" panose="020F0502020204030204" pitchFamily="34" charset="0"/>
                <a:cs typeface="Calibri" panose="020F0502020204030204" pitchFamily="34" charset="0"/>
              </a:rPr>
              <a:t>Some reasons to create a Professional Development Plan could be:</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4000"/>
              </a:lnSpc>
              <a:spcBef>
                <a:spcPts val="0"/>
              </a:spcBef>
              <a:spcAft>
                <a:spcPts val="0"/>
              </a:spcAft>
              <a:buFont typeface="Wingdings" panose="05000000000000000000" pitchFamily="2" charset="2"/>
              <a:buChar char=""/>
            </a:pPr>
            <a:r>
              <a:rPr lang="en-US" sz="2000" dirty="0">
                <a:solidFill>
                  <a:schemeClr val="tx1"/>
                </a:solidFill>
                <a:ea typeface="Calibri" panose="020F0502020204030204" pitchFamily="34" charset="0"/>
                <a:cs typeface="Calibri" panose="020F0502020204030204" pitchFamily="34" charset="0"/>
              </a:rPr>
              <a:t>It is a tangible tool to be used for future reference.</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4000"/>
              </a:lnSpc>
              <a:spcBef>
                <a:spcPts val="0"/>
              </a:spcBef>
              <a:spcAft>
                <a:spcPts val="0"/>
              </a:spcAft>
              <a:buFont typeface="Wingdings" panose="05000000000000000000" pitchFamily="2" charset="2"/>
              <a:buChar char=""/>
            </a:pPr>
            <a:r>
              <a:rPr lang="en-US" sz="2000" dirty="0">
                <a:solidFill>
                  <a:schemeClr val="tx1"/>
                </a:solidFill>
                <a:ea typeface="Calibri" panose="020F0502020204030204" pitchFamily="34" charset="0"/>
                <a:cs typeface="Calibri" panose="020F0502020204030204" pitchFamily="34" charset="0"/>
              </a:rPr>
              <a:t>It will give you the confidence needed to succeed.</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4000"/>
              </a:lnSpc>
              <a:spcBef>
                <a:spcPts val="0"/>
              </a:spcBef>
              <a:spcAft>
                <a:spcPts val="0"/>
              </a:spcAft>
              <a:buFont typeface="Wingdings" panose="05000000000000000000" pitchFamily="2" charset="2"/>
              <a:buChar char=""/>
            </a:pPr>
            <a:r>
              <a:rPr lang="en-US" sz="2000" dirty="0">
                <a:solidFill>
                  <a:schemeClr val="tx1"/>
                </a:solidFill>
                <a:ea typeface="Calibri" panose="020F0502020204030204" pitchFamily="34" charset="0"/>
                <a:cs typeface="Calibri" panose="020F0502020204030204" pitchFamily="34" charset="0"/>
              </a:rPr>
              <a:t>It helps you to identify: current and future needs, specific “to do” items and resources needed.</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4000"/>
              </a:lnSpc>
              <a:spcBef>
                <a:spcPts val="0"/>
              </a:spcBef>
              <a:spcAft>
                <a:spcPts val="0"/>
              </a:spcAft>
              <a:buFont typeface="Wingdings" panose="05000000000000000000" pitchFamily="2" charset="2"/>
              <a:buChar char=""/>
            </a:pPr>
            <a:r>
              <a:rPr lang="en-US" sz="2000" dirty="0">
                <a:solidFill>
                  <a:schemeClr val="tx1"/>
                </a:solidFill>
                <a:ea typeface="Calibri" panose="020F0502020204030204" pitchFamily="34" charset="0"/>
                <a:cs typeface="Calibri" panose="020F0502020204030204" pitchFamily="34" charset="0"/>
              </a:rPr>
              <a:t>It creates a structured plan and timeline.</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4000"/>
              </a:lnSpc>
              <a:spcBef>
                <a:spcPts val="0"/>
              </a:spcBef>
              <a:spcAft>
                <a:spcPts val="0"/>
              </a:spcAft>
              <a:buFont typeface="Wingdings" panose="05000000000000000000" pitchFamily="2" charset="2"/>
              <a:buChar char=""/>
            </a:pPr>
            <a:r>
              <a:rPr lang="en-US" sz="2000" dirty="0">
                <a:solidFill>
                  <a:schemeClr val="tx1"/>
                </a:solidFill>
                <a:ea typeface="Calibri" panose="020F0502020204030204" pitchFamily="34" charset="0"/>
                <a:cs typeface="Calibri" panose="020F0502020204030204" pitchFamily="34" charset="0"/>
              </a:rPr>
              <a:t>Workplace is constantly changing – Applicants have to grow and develop in order to keep up and move forward.</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4000"/>
              </a:lnSpc>
              <a:spcBef>
                <a:spcPts val="0"/>
              </a:spcBef>
              <a:spcAft>
                <a:spcPts val="0"/>
              </a:spcAft>
              <a:buFont typeface="Wingdings" panose="05000000000000000000" pitchFamily="2" charset="2"/>
              <a:buChar char=""/>
            </a:pPr>
            <a:r>
              <a:rPr lang="en-US" sz="2000" dirty="0">
                <a:solidFill>
                  <a:schemeClr val="tx1"/>
                </a:solidFill>
                <a:ea typeface="Calibri" panose="020F0502020204030204" pitchFamily="34" charset="0"/>
                <a:cs typeface="Calibri" panose="020F0502020204030204" pitchFamily="34" charset="0"/>
              </a:rPr>
              <a:t>Less job security – Applicants need to be active, taking the responsibility of their growth.</a:t>
            </a:r>
            <a:endParaRPr lang="en-US" sz="2000" dirty="0">
              <a:solidFill>
                <a:schemeClr val="tx1"/>
              </a:solidFill>
              <a:ea typeface="Calibri" panose="020F0502020204030204" pitchFamily="34" charset="0"/>
              <a:cs typeface="Times New Roman" panose="02020603050405020304" pitchFamily="18" charset="0"/>
            </a:endParaRPr>
          </a:p>
          <a:p>
            <a:pPr>
              <a:lnSpc>
                <a:spcPct val="114000"/>
              </a:lnSpc>
            </a:pPr>
            <a:r>
              <a:rPr lang="en-US" sz="2000" dirty="0">
                <a:solidFill>
                  <a:schemeClr val="tx1"/>
                </a:solidFill>
                <a:ea typeface="Calibri" panose="020F0502020204030204" pitchFamily="34" charset="0"/>
                <a:cs typeface="Calibri" panose="020F0502020204030204" pitchFamily="34" charset="0"/>
              </a:rPr>
              <a:t>Traditional “corporate ladders” are going away – There is no a “defined” career plan. Applicants need to find opportunities to grow.</a:t>
            </a:r>
            <a:endParaRPr lang="en-US" sz="2000" dirty="0">
              <a:solidFill>
                <a:schemeClr val="tx1"/>
              </a:solidFill>
            </a:endParaRPr>
          </a:p>
        </p:txBody>
      </p:sp>
    </p:spTree>
    <p:extLst>
      <p:ext uri="{BB962C8B-B14F-4D97-AF65-F5344CB8AC3E}">
        <p14:creationId xmlns:p14="http://schemas.microsoft.com/office/powerpoint/2010/main" val="2207154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82611"/>
            <a:ext cx="9959628" cy="1200329"/>
          </a:xfrm>
          <a:prstGeom prst="rect">
            <a:avLst/>
          </a:prstGeom>
          <a:noFill/>
        </p:spPr>
        <p:txBody>
          <a:bodyPr wrap="square" rtlCol="0">
            <a:spAutoFit/>
          </a:bodyPr>
          <a:lstStyle/>
          <a:p>
            <a:r>
              <a:rPr lang="en-US" sz="3600" b="1" dirty="0" smtClean="0">
                <a:solidFill>
                  <a:schemeClr val="bg1"/>
                </a:solidFill>
                <a:effectLst>
                  <a:outerShdw blurRad="38100" dist="38100" dir="2700000" algn="tl">
                    <a:srgbClr val="000000">
                      <a:alpha val="43137"/>
                    </a:srgbClr>
                  </a:outerShdw>
                </a:effectLst>
              </a:rPr>
              <a:t>C4. </a:t>
            </a:r>
            <a:r>
              <a:rPr lang="en-US" sz="3600" b="1" dirty="0">
                <a:solidFill>
                  <a:schemeClr val="bg1"/>
                </a:solidFill>
                <a:effectLst>
                  <a:outerShdw blurRad="38100" dist="38100" dir="2700000" algn="tl">
                    <a:srgbClr val="000000">
                      <a:alpha val="43137"/>
                    </a:srgbClr>
                  </a:outerShdw>
                </a:effectLst>
              </a:rPr>
              <a:t>Highlighting professional and development </a:t>
            </a:r>
            <a:r>
              <a:rPr lang="en-US" sz="3600" b="1" dirty="0" smtClean="0">
                <a:solidFill>
                  <a:schemeClr val="bg1"/>
                </a:solidFill>
                <a:effectLst>
                  <a:outerShdw blurRad="38100" dist="38100" dir="2700000" algn="tl">
                    <a:srgbClr val="000000">
                      <a:alpha val="43137"/>
                    </a:srgbClr>
                  </a:outerShdw>
                </a:effectLst>
              </a:rPr>
              <a:t>goals</a:t>
            </a:r>
            <a:endParaRPr lang="en-US" sz="3600" b="1" dirty="0">
              <a:solidFill>
                <a:schemeClr val="bg1"/>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248423" y="1558119"/>
            <a:ext cx="11597642" cy="4855716"/>
          </a:xfrm>
        </p:spPr>
        <p:txBody>
          <a:bodyPr>
            <a:noAutofit/>
          </a:bodyPr>
          <a:lstStyle/>
          <a:p>
            <a:pPr algn="just">
              <a:lnSpc>
                <a:spcPct val="115000"/>
              </a:lnSpc>
              <a:spcBef>
                <a:spcPts val="0"/>
              </a:spcBef>
              <a:spcAft>
                <a:spcPts val="0"/>
              </a:spcAft>
            </a:pPr>
            <a:r>
              <a:rPr lang="en-US" sz="2200" b="1" i="1" dirty="0">
                <a:solidFill>
                  <a:schemeClr val="tx1"/>
                </a:solidFill>
                <a:ea typeface="Calibri" panose="020F0502020204030204" pitchFamily="34" charset="0"/>
                <a:cs typeface="Calibri" panose="020F0502020204030204" pitchFamily="34" charset="0"/>
              </a:rPr>
              <a:t> </a:t>
            </a:r>
            <a:r>
              <a:rPr lang="en-US" sz="2200" dirty="0">
                <a:solidFill>
                  <a:schemeClr val="tx1"/>
                </a:solidFill>
                <a:latin typeface="Calibri" panose="020F0502020204030204" pitchFamily="34" charset="0"/>
                <a:ea typeface="Calibri" panose="020F0502020204030204" pitchFamily="34" charset="0"/>
                <a:cs typeface="Calibri" panose="020F0502020204030204" pitchFamily="34" charset="0"/>
              </a:rPr>
              <a:t>That kind of process demonstrates candidates’ dynamic, their way of being proactive as in life as on the workplace. It shows a high understanding of their strengths and weaknesses and their will to develop a skill set to remain effective and relevant on the </a:t>
            </a:r>
            <a:r>
              <a:rPr lang="en-US" sz="2200" dirty="0" err="1">
                <a:solidFill>
                  <a:schemeClr val="tx1"/>
                </a:solidFill>
                <a:latin typeface="Calibri" panose="020F0502020204030204" pitchFamily="34" charset="0"/>
                <a:ea typeface="Calibri" panose="020F0502020204030204" pitchFamily="34" charset="0"/>
                <a:cs typeface="Calibri" panose="020F0502020204030204" pitchFamily="34" charset="0"/>
              </a:rPr>
              <a:t>labour</a:t>
            </a:r>
            <a:r>
              <a:rPr lang="en-US" sz="2200" dirty="0">
                <a:solidFill>
                  <a:schemeClr val="tx1"/>
                </a:solidFill>
                <a:latin typeface="Calibri" panose="020F0502020204030204" pitchFamily="34" charset="0"/>
                <a:ea typeface="Calibri" panose="020F0502020204030204" pitchFamily="34" charset="0"/>
                <a:cs typeface="Calibri" panose="020F0502020204030204" pitchFamily="34" charset="0"/>
              </a:rPr>
              <a:t> market: improve for the better and be outstanding. In short it proves they want to excel themselves. Professionally, it is thus greatly considered when applicants share their on-going or future professional and development goals and how they want to reach them as it gives more depth to their application or Digital Portfolio for instance.</a:t>
            </a:r>
            <a:endParaRPr lang="en-US" sz="22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0"/>
              </a:spcBef>
              <a:spcAft>
                <a:spcPts val="1000"/>
              </a:spcAft>
            </a:pPr>
            <a:r>
              <a:rPr lang="en-US" sz="2200" dirty="0">
                <a:solidFill>
                  <a:schemeClr val="tx1"/>
                </a:solidFill>
                <a:latin typeface="Calibri" panose="020F0502020204030204" pitchFamily="34" charset="0"/>
                <a:ea typeface="Calibri" panose="020F0502020204030204" pitchFamily="34" charset="0"/>
                <a:cs typeface="Calibri" panose="020F0502020204030204" pitchFamily="34" charset="0"/>
              </a:rPr>
              <a:t>It is suggested that candidates create their own professional and development plan with their on-going or future goals, the steps to follow and achieve those goals and the reason why those goals are set because it demonstrates a constructive, rational and valuable way of thinking and working. </a:t>
            </a:r>
            <a:endParaRPr lang="en-US" sz="22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12153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82611"/>
            <a:ext cx="9959628" cy="1200329"/>
          </a:xfrm>
          <a:prstGeom prst="rect">
            <a:avLst/>
          </a:prstGeom>
          <a:noFill/>
        </p:spPr>
        <p:txBody>
          <a:bodyPr wrap="square" rtlCol="0">
            <a:spAutoFit/>
          </a:bodyPr>
          <a:lstStyle/>
          <a:p>
            <a:r>
              <a:rPr lang="en-US" sz="3600" b="1" dirty="0" smtClean="0">
                <a:solidFill>
                  <a:schemeClr val="bg1"/>
                </a:solidFill>
                <a:effectLst>
                  <a:outerShdw blurRad="38100" dist="38100" dir="2700000" algn="tl">
                    <a:srgbClr val="000000">
                      <a:alpha val="43137"/>
                    </a:srgbClr>
                  </a:outerShdw>
                </a:effectLst>
              </a:rPr>
              <a:t>C4. </a:t>
            </a:r>
            <a:r>
              <a:rPr lang="en-US" sz="3600" b="1" dirty="0">
                <a:solidFill>
                  <a:schemeClr val="bg1"/>
                </a:solidFill>
                <a:effectLst>
                  <a:outerShdw blurRad="38100" dist="38100" dir="2700000" algn="tl">
                    <a:srgbClr val="000000">
                      <a:alpha val="43137"/>
                    </a:srgbClr>
                  </a:outerShdw>
                </a:effectLst>
              </a:rPr>
              <a:t>Highlighting professional and development </a:t>
            </a:r>
            <a:r>
              <a:rPr lang="en-US" sz="3600" b="1" dirty="0" smtClean="0">
                <a:solidFill>
                  <a:schemeClr val="bg1"/>
                </a:solidFill>
                <a:effectLst>
                  <a:outerShdw blurRad="38100" dist="38100" dir="2700000" algn="tl">
                    <a:srgbClr val="000000">
                      <a:alpha val="43137"/>
                    </a:srgbClr>
                  </a:outerShdw>
                </a:effectLst>
              </a:rPr>
              <a:t>goals</a:t>
            </a:r>
            <a:endParaRPr lang="en-US" sz="3600"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endParaRPr lang="en-US"/>
          </a:p>
        </p:txBody>
      </p:sp>
      <p:sp>
        <p:nvSpPr>
          <p:cNvPr id="4" name="Rectangle 2"/>
          <p:cNvSpPr>
            <a:spLocks noChangeArrowheads="1"/>
          </p:cNvSpPr>
          <p:nvPr/>
        </p:nvSpPr>
        <p:spPr bwMode="auto">
          <a:xfrm>
            <a:off x="1956731" y="1896091"/>
            <a:ext cx="16600151" cy="539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409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4195" y="1623751"/>
            <a:ext cx="9047947" cy="485035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297179" y="1248432"/>
            <a:ext cx="11783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sng"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Steps to create your own professional development plan:</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607045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2701</TotalTime>
  <Words>636</Words>
  <Application>Microsoft Office PowerPoint</Application>
  <PresentationFormat>Widescreen</PresentationFormat>
  <Paragraphs>27</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Segoe UI</vt:lpstr>
      <vt:lpstr>Segoe UI Light</vt:lpstr>
      <vt:lpstr>Times New Roman</vt:lpstr>
      <vt:lpstr>Wingdings</vt:lpstr>
      <vt:lpstr>WelcomeDoc</vt:lpstr>
      <vt:lpstr>EUROPEAN DIGITAL PORTFOLIO  FOR UNIVERSITY STUDENTS</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114</cp:revision>
  <dcterms:created xsi:type="dcterms:W3CDTF">2016-11-15T09:13:12Z</dcterms:created>
  <dcterms:modified xsi:type="dcterms:W3CDTF">2017-08-09T11:48:16Z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